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0" r:id="rId2"/>
    <p:sldId id="385" r:id="rId3"/>
    <p:sldId id="313" r:id="rId4"/>
    <p:sldId id="315" r:id="rId5"/>
    <p:sldId id="332" r:id="rId6"/>
    <p:sldId id="308" r:id="rId7"/>
    <p:sldId id="333" r:id="rId8"/>
    <p:sldId id="321" r:id="rId9"/>
    <p:sldId id="318" r:id="rId10"/>
    <p:sldId id="322" r:id="rId11"/>
    <p:sldId id="335" r:id="rId12"/>
    <p:sldId id="365" r:id="rId13"/>
    <p:sldId id="366" r:id="rId14"/>
    <p:sldId id="323" r:id="rId15"/>
    <p:sldId id="381" r:id="rId16"/>
    <p:sldId id="382" r:id="rId17"/>
    <p:sldId id="326" r:id="rId18"/>
    <p:sldId id="363" r:id="rId19"/>
    <p:sldId id="345" r:id="rId20"/>
    <p:sldId id="338" r:id="rId21"/>
    <p:sldId id="372" r:id="rId22"/>
    <p:sldId id="339" r:id="rId23"/>
    <p:sldId id="340" r:id="rId24"/>
    <p:sldId id="349" r:id="rId25"/>
    <p:sldId id="373" r:id="rId26"/>
    <p:sldId id="350" r:id="rId27"/>
    <p:sldId id="351" r:id="rId28"/>
    <p:sldId id="354" r:id="rId29"/>
    <p:sldId id="374" r:id="rId30"/>
    <p:sldId id="369" r:id="rId31"/>
    <p:sldId id="375" r:id="rId32"/>
    <p:sldId id="376" r:id="rId33"/>
    <p:sldId id="356" r:id="rId34"/>
    <p:sldId id="380" r:id="rId35"/>
    <p:sldId id="370" r:id="rId36"/>
    <p:sldId id="377" r:id="rId37"/>
    <p:sldId id="383" r:id="rId38"/>
    <p:sldId id="379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18" autoAdjust="0"/>
    <p:restoredTop sz="94660"/>
  </p:normalViewPr>
  <p:slideViewPr>
    <p:cSldViewPr>
      <p:cViewPr varScale="1">
        <p:scale>
          <a:sx n="72" d="100"/>
          <a:sy n="72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41983-98D7-407E-A72E-3316ED8E33EF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F1A36-A2D4-4E39-86A7-672671401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204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3964-37E6-4DC3-A95B-6319506912A3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705FE-0557-4EC7-8024-49E1AD7FE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24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C40EF-1618-4FB8-B2A8-9E1CF5B65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5486-148D-4997-90C9-E158815ECB5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A38D-8209-44BA-8676-B9B1D4AF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Человек и мир</a:t>
            </a:r>
          </a:p>
          <a:p>
            <a:pPr algn="r"/>
            <a:r>
              <a:rPr lang="ru-RU" sz="2400" dirty="0" smtClean="0"/>
              <a:t>3 класс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0024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rgbClr val="002060"/>
                </a:solidFill>
              </a:rPr>
              <a:t>Кожа</a:t>
            </a:r>
            <a:endParaRPr lang="ru-RU" sz="115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Учитель начальных классов </a:t>
            </a:r>
          </a:p>
          <a:p>
            <a:pPr algn="r"/>
            <a:r>
              <a:rPr lang="ru-RU" sz="2800" dirty="0" smtClean="0"/>
              <a:t>первой квалификационной категории</a:t>
            </a:r>
          </a:p>
          <a:p>
            <a:pPr algn="r"/>
            <a:r>
              <a:rPr lang="ru-RU" sz="2800" dirty="0" err="1" smtClean="0"/>
              <a:t>Свертока</a:t>
            </a:r>
            <a:r>
              <a:rPr lang="ru-RU" sz="2800" dirty="0" smtClean="0"/>
              <a:t> О.В.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ГУО «Средняя школа №26 г. Гродно»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6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наблюдение, опыты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Картинки по запросу &quot;дети ппод дожде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55449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водонепроницаемость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Картинки по запросу &quot;пигмент кожи зерныш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286644" cy="40702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83234" y="6488668"/>
            <a:ext cx="2560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регулятор температуры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4967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Нажмите пальцем на кожу, вы увидите, что это место сначала побелеет, а потом снова станет </a:t>
            </a:r>
            <a:r>
              <a:rPr lang="ru-RU" dirty="0" err="1" smtClean="0"/>
              <a:t>розовым</a:t>
            </a:r>
            <a:r>
              <a:rPr lang="ru-RU" dirty="0" smtClean="0"/>
              <a:t>. Это  связано с кровеносными сосудами. В дерме находятся кровеносные сосуды, которые контролируют расход тепла. Если на улице жарко сосуды расширяются и излишки тепла выделяются наружу, а если на улице холодно сосуды сжимаются, и тепло сохраняется в организме. Тем самым кожа регулирует температуру нашего тела.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«Гусиная кожа»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Денис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3406" y="648866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Защита от переохлаждения</a:t>
            </a:r>
            <a:endParaRPr lang="ru-RU" dirty="0"/>
          </a:p>
        </p:txBody>
      </p:sp>
      <p:sp>
        <p:nvSpPr>
          <p:cNvPr id="105474" name="AutoShape 2" descr="Картинки по запросу &quot;гусиная кож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76" name="AutoShape 4" descr="Картинки по запросу &quot;гусиная кож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78" name="Picture 6" descr="На первый взгляд мелкая сыпь, которой усеяна вся кожа, кажется естественной - ведь она всю жизнь проявлялась у нас, когда было холодно или страшн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513503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92867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4514" name="Picture 2" descr="Картинки по запросу &quot;отпечаток пальца неповтори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929486" cy="461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534561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криминалистика</a:t>
            </a:r>
          </a:p>
          <a:p>
            <a:r>
              <a:rPr lang="ru-RU" sz="2000" dirty="0" smtClean="0"/>
              <a:t>биометрический загранпаспорт</a:t>
            </a:r>
          </a:p>
          <a:p>
            <a:r>
              <a:rPr lang="ru-RU" sz="2000" dirty="0" smtClean="0"/>
              <a:t>вместо ключа от сейфа</a:t>
            </a:r>
          </a:p>
          <a:p>
            <a:r>
              <a:rPr lang="ru-RU" sz="2000" dirty="0" smtClean="0"/>
              <a:t>вместо пароля в смартфоне</a:t>
            </a:r>
            <a:endParaRPr lang="ru-RU" sz="2000" dirty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подушечках пальцев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отпечатки, которые есть 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служат для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увеличения трения 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надежного сцепления. Каждый 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хоть немного Человек-паук.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3" name="Picture 3" descr="Картинки по запросу &quot;помад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457" y="571480"/>
            <a:ext cx="1677543" cy="20129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каждого есть личный рисунок кожи.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68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 105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Осяза́ние</a:t>
            </a:r>
            <a:r>
              <a:rPr lang="ru-RU" dirty="0" smtClean="0"/>
              <a:t> — одно из пяти основных видов чувств, к которым способен человек, заключающееся в способности ощущать прикосновения, воспринимать что-либо рецепторами, расположенными в коже, мышцах, слизистых оболочках.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СТРОЕНИЕ КОЖИ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видео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23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За жизнь человек сбрасывает 25 кг кожи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4910138" cy="6858000"/>
          </a:xfrm>
          <a:prstGeom prst="rect">
            <a:avLst/>
          </a:prstGeom>
          <a:noFill/>
        </p:spPr>
      </p:pic>
      <p:pic>
        <p:nvPicPr>
          <p:cNvPr id="3051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718978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442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Почему кожа у людей имеет разный цвет?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Человек рождается с кожей определённого цвета, и изменить его он не может. Ведь уже при рождении кожа содержит определённое количество цветных зёрнышек, которые называются…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6576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МЕЛАНИН </a:t>
            </a:r>
          </a:p>
          <a:p>
            <a:r>
              <a:rPr lang="ru-RU" dirty="0" smtClean="0"/>
              <a:t>защита тканей от опасных ультрафиолетовых лучей, спасает кожу от ожогов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293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 бывает и такое, что у людей отсутствует пигмент. Такие люди называются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альбиносами</a:t>
            </a:r>
            <a:r>
              <a:rPr lang="ru-RU" sz="1600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Правда, белую кожу можно немножко подкрасить солнышком. Солнце — источник жизни. И дело тут даже не в красивом загаре, а в чём-то более важном: только кожа способна с помощью солнца вырабатывать очень ценное вещество — витамин Д. Этот витамин особенно нужен детям — для нормального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развития их костей. Но не стоит злоупотреблять солнцем, оно может и навредить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3" descr="Картинки по запросу &quot;альбинос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7429520" cy="495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72364" y="593467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8-11</a:t>
            </a:r>
          </a:p>
          <a:p>
            <a:r>
              <a:rPr lang="ru-RU" dirty="0" smtClean="0"/>
              <a:t>16-19</a:t>
            </a:r>
          </a:p>
          <a:p>
            <a:r>
              <a:rPr lang="ru-RU" dirty="0" smtClean="0"/>
              <a:t>12-15 опасно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Производные кожи  - это образования, развивающиеся из </a:t>
            </a:r>
            <a:r>
              <a:rPr lang="ru-RU" b="1" dirty="0" smtClean="0"/>
              <a:t>кожи</a:t>
            </a:r>
            <a:r>
              <a:rPr lang="ru-RU" dirty="0" smtClean="0"/>
              <a:t> и её зачатков. </a:t>
            </a:r>
            <a:endParaRPr lang="ru-RU" dirty="0"/>
          </a:p>
        </p:txBody>
      </p:sp>
      <p:pic>
        <p:nvPicPr>
          <p:cNvPr id="94210" name="Picture 2" descr="Картинки по запросу &quot;что значит производные кожи волосы и ногт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142947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Домашнее задание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980237" cy="639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017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Кожа защищает организм от бактерий.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«Забота о коже»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Картинки по запросу &quot;правила гигиены кож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ПОВРЕЖДЕНИЯ КОЖИ</a:t>
            </a:r>
            <a:endParaRPr lang="ru-RU" sz="1800" dirty="0"/>
          </a:p>
        </p:txBody>
      </p:sp>
      <p:pic>
        <p:nvPicPr>
          <p:cNvPr id="67588" name="Picture 4" descr="Картинки по запросу &quot;ранка кож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858116" cy="523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начение кожи человека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9144000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0598" name="AutoShape 6" descr="Картинки по запросу &quot;стрелка на прозрачном фо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600" name="Picture 8" descr="Картинки по запросу &quot;стрелка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87700">
            <a:off x="5419550" y="3770236"/>
            <a:ext cx="1315772" cy="777116"/>
          </a:xfrm>
          <a:prstGeom prst="rect">
            <a:avLst/>
          </a:prstGeom>
          <a:noFill/>
        </p:spPr>
      </p:pic>
      <p:pic>
        <p:nvPicPr>
          <p:cNvPr id="10" name="Picture 8" descr="Картинки по запросу &quot;стрелка на прозрачном фоне&quot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0528450">
            <a:off x="2382912" y="4983865"/>
            <a:ext cx="1413303" cy="701903"/>
          </a:xfrm>
          <a:prstGeom prst="rect">
            <a:avLst/>
          </a:prstGeom>
          <a:noFill/>
        </p:spPr>
      </p:pic>
      <p:pic>
        <p:nvPicPr>
          <p:cNvPr id="11" name="Picture 8" descr="Картинки по запросу &quot;стрелка на прозрачном фоне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58753">
            <a:off x="4442435" y="2323968"/>
            <a:ext cx="2863710" cy="795170"/>
          </a:xfrm>
          <a:prstGeom prst="rect">
            <a:avLst/>
          </a:prstGeom>
          <a:noFill/>
        </p:spPr>
      </p:pic>
      <p:pic>
        <p:nvPicPr>
          <p:cNvPr id="12" name="Picture 8" descr="Картинки по запросу &quot;стрелка на прозрачном фоне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696066">
            <a:off x="2649508" y="2339264"/>
            <a:ext cx="1065222" cy="74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Картинки по запросу &quot;дермати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358114" cy="524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00364" y="607220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дерматит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Игра «Да - нет»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86124"/>
            <a:ext cx="6253351" cy="241618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Дерматология — раздел медицины, изучающий строение и функционирование кожи и её придатков — волос, ногтей, а также слизистых оболочек, заболевания кожи, её придатков и слизистых, методы их профилактики и лечения.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ДЕРМАТОЛОГ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06498" name="Picture 2" descr="Картинки по запросу &quot;дерматолог э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404" cy="400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170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285860"/>
            <a:ext cx="7000895" cy="528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57158" y="6297594"/>
            <a:ext cx="8229600" cy="560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000" b="1" dirty="0" smtClean="0">
                <a:solidFill>
                  <a:srgbClr val="FF0000"/>
                </a:solidFill>
              </a:rPr>
              <a:t>САПРОФИТ</a:t>
            </a:r>
            <a:r>
              <a:rPr lang="ru-RU" sz="80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DE3B97-5424-4862-9237-E28BC326508F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443B0-A3DD-4FB8-9AD6-3B0ACD7B7C67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Поедателями</a:t>
            </a:r>
            <a:r>
              <a:rPr lang="ru-RU" dirty="0" smtClean="0"/>
              <a:t> нашей кожи являются микроскопические клопы САПРОФИТЫ. Невооружённым глазом увидеть мы их не сможем, но я вам их покажу.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medust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929618" cy="573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Данные клопы очень вредны для людей страдающий аллергией, поэтому нужно как можно чаще пылесосить пол и вовремя вытрясать мешок.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изготовить человеческую кожу?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4212" y="1268413"/>
            <a:ext cx="84597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536575" algn="just">
              <a:spcBef>
                <a:spcPct val="40000"/>
              </a:spcBef>
              <a:buFont typeface="Arial" charset="0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US" sz="4000" b="1" dirty="0">
                <a:solidFill>
                  <a:schemeClr val="hlink"/>
                </a:solidFill>
                <a:latin typeface="Times New Roman" pitchFamily="18" charset="0"/>
              </a:rPr>
              <a:t>.</a:t>
            </a:r>
            <a:r>
              <a:rPr lang="ru-RU" sz="4000" dirty="0"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ч</a:t>
            </a:r>
            <a:r>
              <a:rPr lang="ru-RU" sz="4000" dirty="0" smtClean="0">
                <a:solidFill>
                  <a:srgbClr val="002060"/>
                </a:solidFill>
              </a:rPr>
              <a:t>то такое кожа,</a:t>
            </a:r>
            <a:endParaRPr lang="ru-RU" sz="40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536575" algn="just">
              <a:spcBef>
                <a:spcPct val="40000"/>
              </a:spcBef>
              <a:buFont typeface="Arial" charset="0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2.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какое строение она имеет, </a:t>
            </a:r>
            <a:endParaRPr lang="ru-RU" sz="40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536575" algn="just">
              <a:spcBef>
                <a:spcPct val="40000"/>
              </a:spcBef>
              <a:buFont typeface="Arial" charset="0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3.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</a:rPr>
              <a:t>свойста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 и значение кожи для организма,</a:t>
            </a:r>
          </a:p>
          <a:p>
            <a:pPr algn="just">
              <a:spcBef>
                <a:spcPct val="40000"/>
              </a:spcBef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    4.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 как правильно заботиться о коже,</a:t>
            </a:r>
          </a:p>
          <a:p>
            <a:pPr algn="just">
              <a:spcBef>
                <a:spcPct val="40000"/>
              </a:spcBef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    5.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 как оказывать первую помощь поврежденной коже.</a:t>
            </a:r>
            <a:endParaRPr lang="ru-RU" sz="4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36713" y="333375"/>
            <a:ext cx="5888037" cy="1104900"/>
            <a:chOff x="1383" y="663"/>
            <a:chExt cx="3426" cy="696"/>
          </a:xfrm>
        </p:grpSpPr>
        <p:pic>
          <p:nvPicPr>
            <p:cNvPr id="6" name="Picture 5" descr="подложка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1" y="663"/>
              <a:ext cx="2790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1383" y="741"/>
              <a:ext cx="3426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</a:rPr>
                <a:t>Узнали…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КОЖА –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8786" name="Picture 2" descr="Картинки по запросу &quot;класс смай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714884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1397000"/>
          <a:ext cx="9143995" cy="246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2460628">
                <a:tc>
                  <a:txBody>
                    <a:bodyPr/>
                    <a:lstStyle/>
                    <a:p>
                      <a:r>
                        <a:rPr lang="ru-RU" sz="11500" dirty="0" smtClean="0">
                          <a:solidFill>
                            <a:schemeClr val="bg1"/>
                          </a:solidFill>
                        </a:rPr>
                        <a:t>Э</a:t>
                      </a:r>
                      <a:endParaRPr lang="ru-RU" sz="1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1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1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1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1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1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8786" name="Picture 2" descr="Картинки по запросу &quot;класс смай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714884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001056" cy="3929090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подготовить сообщение про волосы </a:t>
            </a:r>
            <a:r>
              <a:rPr lang="ru-RU" smtClean="0"/>
              <a:t>или ногти.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6050" y="0"/>
          <a:ext cx="3929090" cy="7376160"/>
        </p:xfrm>
        <a:graphic>
          <a:graphicData uri="http://schemas.openxmlformats.org/drawingml/2006/table">
            <a:tbl>
              <a:tblPr/>
              <a:tblGrid>
                <a:gridCol w="725370"/>
                <a:gridCol w="3203720"/>
              </a:tblGrid>
              <a:tr h="586342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42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42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42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42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уши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42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язык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42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42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42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55">
                <a:tc>
                  <a:txBody>
                    <a:bodyPr/>
                    <a:lstStyle/>
                    <a:p>
                      <a:pPr marL="742950" lvl="0" indent="-7429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101" y="4643446"/>
            <a:ext cx="3512899" cy="135732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Картинки по запросу &quot;вопрос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507209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Что это?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и по запросу &quot;кожа человека  фот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571480"/>
            <a:ext cx="9858444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143000"/>
          </a:xfrm>
        </p:spPr>
        <p:txBody>
          <a:bodyPr>
            <a:noAutofit/>
          </a:bodyPr>
          <a:lstStyle/>
          <a:p>
            <a:r>
              <a:rPr lang="ru-RU" sz="23900" dirty="0" smtClean="0">
                <a:solidFill>
                  <a:srgbClr val="002060"/>
                </a:solidFill>
              </a:rPr>
              <a:t>Кожа</a:t>
            </a:r>
            <a:endParaRPr lang="ru-RU" sz="23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4212" y="1268413"/>
            <a:ext cx="84597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536575" algn="just">
              <a:spcBef>
                <a:spcPct val="40000"/>
              </a:spcBef>
              <a:buFont typeface="Arial" charset="0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1.</a:t>
            </a:r>
            <a:r>
              <a:rPr lang="ru-RU" sz="4000" dirty="0"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ч</a:t>
            </a:r>
            <a:r>
              <a:rPr lang="ru-RU" sz="4000" dirty="0" smtClean="0">
                <a:solidFill>
                  <a:srgbClr val="002060"/>
                </a:solidFill>
              </a:rPr>
              <a:t>то такое кожа,</a:t>
            </a:r>
            <a:endParaRPr lang="ru-RU" sz="40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536575" algn="just">
              <a:spcBef>
                <a:spcPct val="40000"/>
              </a:spcBef>
              <a:buFont typeface="Arial" charset="0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2.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какое строение она имеет, </a:t>
            </a:r>
            <a:endParaRPr lang="ru-RU" sz="40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536575" algn="just">
              <a:spcBef>
                <a:spcPct val="40000"/>
              </a:spcBef>
              <a:buFont typeface="Arial" charset="0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3.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</a:rPr>
              <a:t>свойста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 и значение кожи для организма,</a:t>
            </a:r>
          </a:p>
          <a:p>
            <a:pPr algn="just">
              <a:spcBef>
                <a:spcPct val="40000"/>
              </a:spcBef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    4.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 как правильно заботиться о коже,</a:t>
            </a:r>
          </a:p>
          <a:p>
            <a:pPr algn="just">
              <a:spcBef>
                <a:spcPct val="40000"/>
              </a:spcBef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    5.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 как оказывать первую помощь поврежденной коже.</a:t>
            </a:r>
            <a:endParaRPr lang="ru-RU" sz="4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36713" y="333375"/>
            <a:ext cx="5888037" cy="1104900"/>
            <a:chOff x="1383" y="663"/>
            <a:chExt cx="3426" cy="696"/>
          </a:xfrm>
        </p:grpSpPr>
        <p:pic>
          <p:nvPicPr>
            <p:cNvPr id="6" name="Picture 5" descr="подложка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1" y="663"/>
              <a:ext cx="2790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1383" y="741"/>
              <a:ext cx="3426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</a:rPr>
                <a:t>Узнаем…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000240"/>
            <a:ext cx="4572032" cy="210502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КОЖА</a:t>
            </a:r>
            <a:endParaRPr lang="ru-RU" sz="9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2" name="Picture 2" descr="https://encrypted-tbn0.gstatic.com/images?q=tbn:ANd9GcSUUJPPYfJlFthgGGaDeAIjGMi8h-Yx7NgYmBOarhu9ePu8Kf8F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857232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4" name="Picture 4" descr="https://encrypted-tbn0.gstatic.com/images?q=tbn:ANd9GcSUUJPPYfJlFthgGGaDeAIjGMi8h-Yx7NgYmBOarhu9ePu8Kf8F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257983">
            <a:off x="1468711" y="540026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6" name="Picture 6" descr="https://encrypted-tbn0.gstatic.com/images?q=tbn:ANd9GcSUUJPPYfJlFthgGGaDeAIjGMi8h-Yx7NgYmBOarhu9ePu8Kf8F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3643314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8" name="Picture 8" descr="https://encrypted-tbn0.gstatic.com/images?q=tbn:ANd9GcSUUJPPYfJlFthgGGaDeAIjGMi8h-Yx7NgYmBOarhu9ePu8Kf8F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74736">
            <a:off x="6746059" y="3531358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28992" y="557214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гигиена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14290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свойства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214290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значение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29264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строение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550070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ПЕРВАЯ ПОМОЩЬ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Picture 6" descr="https://encrypted-tbn0.gstatic.com/images?q=tbn:ANd9GcSUUJPPYfJlFthgGGaDeAIjGMi8h-Yx7NgYmBOarhu9ePu8Kf8F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208840">
            <a:off x="3792995" y="3864440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AutoShape 4" descr="data:image/jpeg;base64,/9j/4AAQSkZJRgABAQAAAQABAAD/2wCEAAkGBxQTEhUUExQWFhQXGBgaFxgYGBccGhwaHBocGBgYHBwbHCggGholHBwXITEhJSkrLi4uFx8zODMsNygtLisBCgoKDg0OGxAQGzQkICQsLDQ0LCwsLywsNCwsLCwsLCw0LCwsLCwsLCwsLCwsLCwsLCwsLCwsLC0sLCwsLCwsLP/AABEIAPoAygMBIgACEQEDEQH/xAAbAAABBQEBAAAAAAAAAAAAAAAFAgMEBgcBAP/EAEsQAAECAwUEBQcJBQcEAwEAAAECEQADIQQFEjFBIlFhcQYTgZGxMkJScqHB0QcUIzOCkrLh8DRic7PSFRYkQ1Oi8ZPD0+Jjo8IX/8QAGQEAAgMBAAAAAAAAAAAAAAAAAgMAAQQF/8QANREAAgIBAwICCAUDBQEAAAAAAAECEQMSITEEQVGhExQiMmFxsdFSgZHh8AVCwSMkM4LxFf/aAAwDAQACEQMRAD8AufThdUlJPm1BNfrN0VJS1ekr7xi3dK5OFKBSgSP5jxWykM+nCp7s46vRV6PjuYeovWQJgV6R7zDBB3mJ82YjKvcYb2dK9hjbt4GfcgKBhMTSAQWBYZljTnSkM4E+kO4/CJaRVMYjwELwUfTtjvV04b9IvVEqmF+hf7Un1V+BjRbHKSxoM16D0jGedDkta0PuX+Exo9hGz9pf4jHC6x31G34V9WdLpv8Aj/Mbtc2VKSpczClCcyQP0TwioWvpkFKaRLQBoqZmfshm74BdPr5620LlYiJcjQarNCo72Jw9++KuxC0hCioqapzy9kacOCKjct2DkyNukX/+8c8VIkq4YPgYMXL0pkTVBExKZcwlhUFJO4FqHgfbFBtVn6lI61RCiHo7UqBiZuznAtdsSoOABopLajzgRwhksWOW1UBGc0bt1Sdw7hEO0pDqYAbBgb0Mvb5xJZRdSGBJzKSHSTxzH2YLWwVPqGOV1MHFNP8Am5rg09wCmQsKAUhIpTj8YmpwAsQAeQiHZr0LALG6sTU2+ThOIO28Amu6OlNS7r9DDFx8f1J0goUlhhOlG5QIvXpRZ5K1SyhSlJzZIZ6Uc61iNMtgxfRpUO33RSukCiZ8wnNxnnkIRkxaVZpwzU3pLoOk9nW4EtY4sG7sxBdNgV6QHBiadpjObtmO4yZu2NIVaFsCzBhCMeSTbRr6rp8cIxku4v5lvI7obXYyKs8Bry6SplKCVKYng/aWyhyzXsubWUsFmcMx7jGhRle7RznKHgFrj+oHNf41RkN82J7ROp/mL/EY1+4/qU81fiMZpe0o9fNz+sX+IxiRsLV8p15zLOkKl4XUpKS4BoROJbcaZisU6z9LzOmIStKJKVEBS06Ehga5B2euh3xc/lMsQmpCXZlJUM8wJwApzjPruuGjTErfQpKcPMghz7I3dPGTVoz5WrLdeeNCEywppiy6ZjpCQgEOTkFUzZ2YhsiZdkswwBU6aEhVMQlggjXMvWlWiu2bozLS6lzFEAHCkJZ82BINBx5x26rOtCnQ8tGJxLXgUAciQQon9Zw+pVVi9uaCt42WcJsxKU4JWxVUwAMokAlnFQkljV1DgIGqsOMnHjBrXCou1PR9hrBe9rKm0owzZmGjEpFSN1XzYO2eEDSI9x3RJkKc2ictI8zEnCewinYRFRnOJbjFg9NxoDjrVjhg9xMOpuVLUmr+4B/+4sl73vZTK6vq3BzAYFt4Y1PMiKKu8ZkmaUpQuZI0NVEbmqT2GDj1EnygJ4kuCy9FbGpFqQSsqDLzP7pjQLB5P2l/jMZ30OvMTbSgYFpovykt5pjRLCdntX+JUc/qnef/AKr6s0YP+P8AMwrpAlSbVPJH+dN7dovAsgnyX8W/VY0L5RrhUmabQkEy5nlt5qwGf7QA7Qd4iioUgK2cRrQZU3UOekdFNSgpIU9nRLu61zlPVS0gVBJIA0NYYmuHCXAVUhgzZZnjEkWrCgg+U2Y3ls20Zx2xwS+tomWS9AWNODvX2wEWtVtkd1VF1+SdChMtFXThl72zUzP2xe7Ydoj9xXugV0IuM2WRhX9Ys4l8KUT2D2kwXtg2vsK8RHP66Slqa+BoxJpKzMrP0rUVB5acIYFLP7c3g5cl5om4kTAEzBtBhQpJ3F8veIoEtSwRnUADOtOI5RJXbZiVUKkzE0JSW7yDllDlOSlzsY62NMlFi6WDa0ig9Kpj2qaeI/CIVK6WWkJw7Km87CCrvFIDXpalTZpWaKLPQirAa8oOclMZiloY4i0EYhrmO6FC2TQfrFCjHaOWgziPNSoM9Ae0UhVpAqUqdi2RrXjCI0Pyz1d7Is2aSXer1L5wcuO81S9pKhiAyIo2oPsivFJpEiQk+MMmrRmNq6OKezoO9z3kmKDeaD10311/iMXzov8AssvlFNvKWOtmU89X4jGRG0L/ACnWObNCRJCyoLQdgKJAacH2atURQB0ctOEgy5zkklXVzAS+YO+tY2O9Egz6h9keK4ZMlPojuEF616P2dNipRt8mUWS5bVL8lNpH2VN3ENE8S7b/AKUz/pn4RoNpsoUA1GIJpnwiFOkhIZ3ABzUQS/CjgUGZNe+1/UfCKAeP4lMMq2/6Uz/p/lCeqtp/yl/c/KJ1qlYVFylOIkmisKa7IYh3Icjt7ZpkD5tMUyciAzMQzhQ5htfbBf8A0JfhQGn5lYXdFpUrEZMzFvwl/DKPTbptTMJcxJ34XhyzyQpSU6FQHeWibMu1AnIQXCFZlqjN80h8tw95nr83/ahOpPevP9iZ0Qsc1FpQqYhSQApyaByk90X6zW1ADE6q0JzUToIzVV1hMyUgvtAYuBKlJIFDk3HWHF3NmQWTQ1SSWwYy1A5zDMMtIz5M0pz1tdqGwzaY0l5mkTrZJUClRBSQQQUqII3ENFMvHoXZSrFJmFGuFSVqT2aj2wMmdH1AOVIAGZ0DJxdug7d0NG5FYQcSMnzDNhx5u0FHPOPBbzN8x8yVJ6G7bmdLAP7kwtyDBuTxabluuzSGViK1jJRSqnqhqc84plouYoBJILB6AtkTU6GkMpsSeqxscWejNiw5M++r6RTzyfYnrDW1eZqgvGX6X+1Xwhqba0KU4V5pFaZtvjM7RYAmWF5qOAsw8lSVEk9oIHIw6u6AUpIdJwucWRAShRKaDLGaV8mFzm5Kgl1D8PMiGx2o5y1uMsnfvplC02C0VxS1ORUluW/dSJX9gHeGBVRmOznnlwfSsItNylOI4gQMTMCcgo1OlEnvTvgnkb7Ctb8PP9iD/ZVpBdMtn0p4ZQ7PuiapACkknRiHHCpiPKTtJ9YeIit2e61AglgOGeXKDhNy34GY6mrLHLuuf6BHanLvhS7lmlwU04Yc9dYr8m7aO7O+YFatQnOIcyyEEhYZVHBDZ5Qbe49YLRZJlwTaMkn7vt2odTcszVByORR7awEsnR5UxGJBS7YsNajmzPnTwiB1ACCeJDQetvuC8SW7N96NJIs0sHMBjz1irW+V9LM9dXiYsvRL9kleqn8IgPbJLzF+srxhS4GllvD6/wCyPFcIMKvH6/7I8VQlUZsy9sFjZhJAz1hSoi3haRLlqWTRIfmdB2lh2wrSUVCbLXaLSULLkFSAoUSEpoogPn7y0TZ1iEuVOS5cDizF2IB0ozVbCal4Y6NOZ51IQp+aikk975eMFekEvFKUrIpSoKroRlxDgHshr5DzravBFKEeUok1Jhyy2ZcxWFAcsVZgUDA5niI5ZJCphZAc4SrMCgbeeIiqZzY9PkklS54/IQFHeYWLQrLEptznfi8axIsN2TZqcctDp34kjLmYbttgmSinrEtidqg5M+R4iLqVWG+lzRVtEldnSZiRtJRhCiSrTAFqALAChbt4x6z2IGYtCiWAdJFMW0lIbTaBYHiI9KuSepIUEUIBG0nI13xDNkX1hl4SVu2EMdHzyZjnFtPugn02VcxCaLmUQds+bRs3LPVVRSh14RxdyqyC3UwYMzg4mq9Mjo1c4jWq5p0tJUpIwiqikuw3nhyeEWO7Zs0Ey0uAcJqBVgdeBESu1F+q5L06PMky7odmmpYvXTzsOuoSs8GaIZtK9oYlVzf9UMdt1kmyQBMSQkkkVBBIHA5tv48YkpuK0EAhAYj0k/GK0vhIr1XLwo+YPmLJJJJJJcxzEd8SE3fMMxUrDtpBKg4yZJz+0Ibs1lXMSpSRspDqUSABR2c6t7t8VTK9UzXWkTI8pPrJ8RFPSAwzy4xb7Mao02k+MV6zTBiQDliSO8wzFKkaejhtJPsWG7bBgkSyThmrUgPmUpdgBuOT92+GekalS5yguWlRUlJCnozMc+IO6GbmnJmrPXYmJoQah8s9IL3qjEjDLSMVU4lKzSFJFHLB1AA8Q0Mmk+TdVpJEC77QpKFFWBCsJSh2b93wP6MV+fIUmWQoEVcUNQciH0MHrPcy1VCQz5OKgaUPAxFv0EI2gxzoXFdxbKCxi8kU434Gu9D/ANlleon8IiJaJYxq5nxiT0O/ZJXqo/AmFTpO0eZ8YnYUyXeX1/2R4rhoqhy9j9P9keK4CXjfKZZKQMShnUAPuffC8i3spRcnSJN5XiiSnEs50AFSo7gNYqV63oqdhKhhlgjClzmaOaVOfAcY5eluMxQK2oKAZAPXnz4CBcshS0yySnEpKSXD4SoYjvqXIMCkaI41FW+S09ELG0tU3LrCGoRsp1Y71FR7om39KaTMLnI0zox99YISgAAkBgAAOAGkQr/P0C+R8IjiZskrtlT6P2hMuc6zhSpCkucgSUkPuy9ogjcV3JlrWOuQtQlKASitKbRrTIU4xXTEq6LaJMxSikkFCk7LZkpOpFKGJCSVWD0fUx9nHJcXvfz/APAjd8tCrCnHMMsdYagE1bJh290CrdKlpUOrmGYGLkpIbhX9UiXYbdKEgSZsuYplYtkpGjZ4gd8R7XMkEo6uXNSMQxuoF0uHA2jVni3TijZlnDJDSpLjxCNvWetslT5Ej8Yh/EUzretPloQMJ3Ohyf8AanugXbbwC5yFhJCJfVhKaPhQrFvZ86PoIWi9mtEyaEkoXRSFM5SwGjh3B7zvgtSv8/8AAa6rFbbkufH4Ly8hfRmYU2hI0XiChv2SpzvLjPid8P3fJR81npWvAgT2xAE5BAAYZvDUq8JEpzIlr6whgVkMgHdUv+WcM3fbJaZK5U1ExQUsK2SBkEtUqBd0xSaWzfiBhywxrRKab8b+JIvJCRYwJS+sQJjqUXBSSGACTkKjv40mXxZ5KigzJxlnqkskJJpWtOL90C7bbkGSZMmWpCSrEoqLkkM2p3DXSJFovKzzMJmSppUlIS4UBlyXvJi9S3/IZ6fG79pXS7qv5+x3owhPzlYSp09XMAUzPtS6sf1SFX5KCJMlMkg2feK4lg5qOuRPMHhEWw26XKnKWhCxLKCkJJBU5wl6qyodYRd1tCJSpMxKlS1B2SzpVSoc8jzHGB1LTp+YDy43DQ5re+H8yJI8tPrJ8RFak2OqMg4xcWAJftaLLZfKQ/pDxitKUpTbQBSAHfMB69xaBx32MPSLTqXxLHd9klEghTEgKABQDrSoJentibeVmKUYpAcFBThcmjvicirEg98M3cHKSerIwgVroOJ8InCzNhBlpyUHBwjeKHDu0/KHM6CivEAWQWxMsBCAUuwcOQWB0y0qYG3mtagrrR9IkgHP9f8AMHronbBDh33E++Ad9Hbm7sSdG81MWheXC0rNn6F/skr1Efy0w7OG0eZ8YZ6Gfskr1Jf8tEcnoOJXM+MRcCCVfawJpJyCA/euM4t1oKVgks9TXJW/nnF36bzVIExSPKShJD8FqJ9jxUrVYQtEycWZylI5O576DkYHIOwtK7BUxRScjUioZvNamuR3R2Uh7QgVO2l9HdQHv7Gi82O70IQkBAdIAdg9Bm++AN1WdJmylP50w9ycIHsfsitDTD9ImmWp4gX59QvkfCJcuYC4GkQ75U8iZyPhBtbMxy4ZRo8BHjHoynKOGOx4CPCIQ40SZNnSZM5ZBK0mUEsT5ymIYFi+URxBS57bLlJnY2KthSEnVSSSnuU0FBJvc3f09J5fa4r7Hr0u5EqVLI+sxFMwuWxYcRSA7MHA7IFxLnWkGQhJU6+tWpW/aHldpMRIk6vYLr9PpFp4pf5PAR5o8I8RAGE7Ho5HYog5Z/LT6w8RFXsRxKCQxprlQ68ItFl8tPrJ8YiyrtmmhRNDgtsLzZq0pDsS2Z0OifKJFgGwmks0HP8AlGChlZESgK+apt+7B4QDlXPPHmzO7/2iUm6p/on7v/qYKzrqMfxIau6YzgqOZo3vaAd8rGOa1apz5CCUs2sE4LOQS7HqVe8RHmXXaZi1KXKmHEznAdABkBwg0LyyTVGu9Cv2OV6kv+UiJUwVPMwz0NllNllpIIISgEEMQ0tGY0iXMzPMxa4MRD6SkdYXAIKQCDzXFZlysdlEsUcEj1iSrxMWXpSglZAHmgd5XAOwIWEALFRuduGgheSTTDjwPWe1FSUqBNRlx1gbY0YepIowmNzU6vj3xLkSlJKgPJNU7JcHUcoiIkzcCRgZSCWfIjsBIGm+kCmy9twoidUmpeId4gdVMbcfAw8gqHmnu/KGbxBMpdD5KtDuMXbFzXssqUeEKEJSYUcijsLkoxKSnJ1JTTNioA+MNKU0OWNf0ssf/JL/ABpglFjsEbyxT8V9QhfFziVMloQpREygxYSQrEE6AekO4w5e1zplTZKErWRMLEnC420Joydyjvg2lImTFFR/Z5xV9kyn/EX+zAi1zis2BZzUQo9syWYdKCVnf9WxrfSuV2RGs91Y7SqSCrAkl1UfCMtGckgZb4XZ7qQZ86Wpa8EtJLjC9GNdltTpE68j1U0JSdudPlrWdyAsBCe0ufvR2yEfO7U4cYFOODJeJoV18Sl0+JcJPd9l4A6ZYZSpS5kiYsmWxUlYA2TqGSNxOuUDYIzLfLEpUuRKKAtsalKKiQNBU8RnqYHkQiddjldb6PUtFX3rgSI7HQKtHSltQ+sLsxULsRaYgnRaT/uEawFK9BX+3+qMmkeUnmPGNjlZDlDIYo5OTZ0raTIrq9BX+z+qGptsSmitk7iqWPFUCOkd5TRMMpLoQwLjNVHJfcDSnGK0q2hCmUmh85qHfVj7Yy5ZY4y0xVs7OLpXKKlJ8l/RMJDhKiN4KP6oW6vQV3o/qil2S8ADsPnnUdyqPFpuC81TMSF+UgCu99/Ghi8DxZJaWmmBmwSgrTtEy7VP1n8QjuSkH2w0vM84XdX+b/GX7o8tNTzjppUqMLB3SmbhWqj7AzIptKrkf0YrF4TAJIIdOHCC9C2YVxFCHiwdNlMSpiQEAqbcCs/l2wFve9ZNokKEsFKkkAJIqUsQDrQlqQjJBtuT4NeGaSSXI30eIXLKnxAktq1fzgp1Y3DuEZrZ7VOs6iUqUjaIY5FiwJSXDnviz3R0pSvZmAIVoX2T3+SeffHY6eMdFI5XUxnrcixiWNw7hEa80Dqlsw2T4GHUzgziGbwU6FDgfAwWZL0cvkzNBvUilhe/8o8JoArXs/Xthi1rIWAAkg+cXYOW0rpCxLJQSKVelM6kA845kYqMYylW5o0JUxxUxDAvUlmzI+EcSCMJTmDiBDaEEZxGsxZCXd3LvviekghIA0HJy4I7B4wOVRTqPYvZO48ofl2uYTM+kI60NMYJqwI3UoWpCEzlnq9okSvIYJoxB3VqkZw1OlqFW3BhTUd1HMOWVKpisIoG2nYBNc1KNE1OZ30eF1J7p2O9Nnf9wkzJi19YskzHBBYUwkFNGbQUaOptc0LWrGQpYIUWTUFnDMwy0g7bbiQEJMm0y1zX2kBaNrcEAFyRu14ZRX1AqIJoxLvRz26/CKm53vsR5M0d1L9PE4ghs6vk1GGZeOkUJp+cckjG6EBWJyzNlV/jCrQgIICnBGeXPJoVRlcRmavKkeCGOfH28qQnECHdzuGgyru1LwmbOFTVxR/yhim6qgqrYlBgpFXdSaB6Vo7xsiVMkcvdGMWcAqSSfOQ3aQY1612nq5WIqCWAqUlXIBIIJJOgg8D2Y7CqTBtsvBKjRSSmrpWwZSaKQoEgpLVBydJrURUr2mT0KKkKxS1E4QqXiUlmdBZiQxDKOYI1iHe1sKFqK+sCy1FBu2vthq679zTMRtBOFKkszJcpFczUl/0MuWTyJtx+518Lhgaeu0+fD9g/cdimzsJnYEoUNgJThWreqpOFA3kbmzEXS7rAiSnCgM+ZNSTvJihXL0tSiYhHVJGMpxLzZncAJzrVyaYjoBGhyZoUAUkEHUVEacGPHHhbmbL1E8t/hv8AIj3XnO/jL8EwtYqYbuzOd/GX4JhSszDzOVf5TEh0v+74TYrXR22JSpaaHFhwuAzjIP8AHdFo+UsVT9n/ALkUOTIOIE5PvyozcavBOKlGmMxunZzpU67QAU0WwSQwGIl0tuoRAaz2KZjwLQvOtD7vdFs6/rDJBT9XiPN6gmgr8IIIXDenjJR8BPVZlGaVWDbFYJkvalKKRqiYxcfZavOsFrUsmWoUfCrk+Ew2mZHFEEEEsCFV+yYdktY38n9DFq1TToBEDCzbVMwzbw++I0xWAkcWfThziXeM8FamS2FmClV0DvrlAq0JKjqCNTvLaZVPCORhrmXh5jqSkPIJJBPEkDXRxziTZpiSCR5IUKcDka6Z9sQpSHJSoscTBssh7M4cJUg4SyUFNOIo36+MFo1W0y1ELIlhRQFHAHGIp0A1AGfJ40i7rpkJk4EJSuWoAkllY9QSTQ+A4Rl8svLQaBWJhkH/AER7YLWG+lyEmUJjJLYlI2jLLgukHPcRq51hcX7SV0NxySTVfzwC9ll/NrUJk+zCUlZCJRQUYUO+YT5xGaubUiN8oEqSlaSj64l1gZMQRiVuUfaOyPdILSUolzZtpFoqFSUJQEpJ0WtjkN2ZqKVipS70KitU1RUsk4tXO+nb4Rv6j/UqUXb42uvhzv8AMHHGWOElXPCdXv415HlTcBSUuC2m8514iGZs1WoxE8aPEiVgUpgFECruK1alKiopHZsspUWSG04ndy4xklBwdS5FuOnkj2CcACSQ4LMSwZ834R21BlIS2yalsy4qXMSLLY0rIWVSgCXwsSB2AFsxrrHZ8tSVBKS54MzB8gQ2uUC2nxySkMyU4VoANMYB41Z/CsbZLSClPIHtjD0rPWJd3K0gfeG/3Rtcq0pwiug0Pwh8FpW7HQWxWukHQmXNxTJRKJpIJclSTk+dXzL7+GVHn3TgtKpJUFBIBJAIcMNDln+qRsPzlO/2H4QMtl1WaYSpQZRDBQBcVc83NawGWFx9nkbjUVNNra9zMrxUiVsywMeEuva2QeIL4hSn7urxo3QiaVWbE7gqLZ8Ac+IMQbH0XkpXimL6xPolJrz+EWeXOlgMmg3BJA8IV0+Nr2pcm7q80GtGPj5DF1Cs3+KrwTDqhWG7pNZvGar8KYkKAeNZzyr/ACiWOZNKRKQpZGAkJD0+kr3xT1XPaQ5+bzTSgCSH4c41id9ev1EfiXHlGM2TqnCTjQyK2Muu66rQCCqzzE0LuFGvYIIf2dN/0pn3FfCLz85SpKiladkkFQIISRmDoCNxihXhe9tklUojHMmmWELSdkhOycAGSlHP1oPH10+KQuXTLLPkeTd03/SmfcV8IYttimplzFGWsAIXUpLDYO+Lf0bVPMoG0eW+oSKMGoMtc6wvpJWyzxvlqy5RT/qEpezQD6SMXd8GNrnVBLksBXmSM+yJV3IUoFQSCzlWLhQa1zjkiy+UCKjkPbpSPItSQoJwuk6vTLwaGwweli1HkrHDXwxEqQy1EkcHyzbPezw6JYwlE1QDA4aFvSJBIyYEQzOtDKITtjWpyelRX0YXaFhSVYno/lEE5MACAI0LDGONOar6jNMYx9pbi5ssoMsMysIUc6u2W/LSI9qWQopq6Q5YZfk7QueckoLMQW3cPj2Q/JRKcOtiaEhzR2II4hoywWNS3uhK02DlEoJcKo1CGbhxzh+yISuYUOlGIOFLLJy1Oj0gnaCnq2Dlg6TWpyZsT5vV4ETVnEQpLVoGrrVxzENhKM421T8f2CTVnrOMCiEqdVUuDTsIOTawWRiwkYQDQMakaYSIB2WypKtolPEDg9deEWBU4J1xKIzqxaj8yGgOqmpU7t/IDI7IlrklKcCQxUatodA/6zhqfaHSlStopwpD7gBU7xmMjD1uZUoTE4goCo9766xAlTq4k0OTabi3GE4WotSaskXp3omyZqTNlskpAUggEuM2Z6b3FN+6NnBjE5UkmZKOI/WJ5UP/AAIvPT6UXlLFAykvxFRx9KA6lxm40qHLKlFySLpHQYyaTeU2jTZgI0xqp7YNy+lCur+lViw0CQKrKnYqbRLGgz8Mrx/EmPqFN0kXoThpXkCR35R5M9OTh92R7jWMunX9OmqYTFoBIokqSw0oKkxYei0kTqhaxMlgJmYg+IFSlhQLuDmC75RUoUh8Fklb0tJeP0LhYfKm+uP5aIeKYasQOKZ/ED8urR74fKTHSxe4vkKlyJm/Xr9RH4pkV/pHeU1M6z2eQQFzSoqdGJkJZy5UAPHJoPzvr1+oj8S4q/TiUHkKOEbRDizidM0OyCCAM31yaMmSvTP+dgn7hXrivQWeRPlzkPKDJEkFJWoLouYtRIcElKXFHLDKE2pVllokr/xZlOFIlJOHCRmFqLbg207cKx1A6hNoNpkA2WYtSDNAUJyxiIlsH2AkpyISzDcHF3lbZGOQlSlzrOiWnCPPU6lDCWIZQACSdyQ2cM029hDdI1mTMCkpUMlAEciHEQOk37JP/hq8In2VihLDCMIYMzBqBtGyiF0lP+Ent/pq8Ixx941PgyWTPqCokA0O+kcJSTQFIB5Fsm3N8Y5NqRQO4IzZyK100pzhM5ZAqNrCHGv6cnsjoRlJbpmBOuCLOUrrKLIxAl++njEtQSyMdRUEgMASAxPb74R1QqvewzG+p35Qpdlwnq1EMUhSSC+yag0NauODRozZlkUYX2D1NoVY5yCokt1gJADbNRQ83j11zAhWNnJy1qNTDktCQcaWIAAZqu/teGLaplkpACcTilCIQn7VFRtk6xTVWmb1ay5IIBNAk5g7sJLDthq8bGUlWIhXlMoVdtAd2cJky3byiMQcChroDkco7MmFSQxAZ3chqBq957oLJGncHf5f5Lko17JEEzA2r7Iplo/NokoknElk6NnnuETLTaDhUZayAQActoaje+dYZuqxC0TOpQdoEkLG7eeUZpSaTk9kSMdVEa0JxB0hWyACNHyBG4fCIJBCqA0O7dnFtvpSJWGTLnFS00W+HCmjYaDiC1WgBa0KSeszyxEHQw3p8kJQunvx2DcFHZ8nLNaFJUhFB9Ign0qsNNOEa1fV2ifJVLyOaSdCMvh2xkkmeOsSWABUkAAUFQc/dxjbIR1C0tUMxxTTTMevGwzpSigpIWDoH5GmYPxhqSpUs/SoKF0YLGHZ2nVtNq3GNQTOWHUkpxTSSkHLAKBSjmwS2WpG+Kb00KJglBBJbEpS6OZigl3I1AA4DIZMKhO9mhUP9vJZY8oq/XoVNSDM6sPtLIUWG9gHMaldRs1nQOqJUJp8p3xMPSLBhu4xmS5Xp/e+MWz5PZqVGZZ5iQpI+kQFAEA+Soh+Y9sXkScduw31/JmyO9tX6bF8u2YD1ihkVAjkZctokmI9gSxmeuP5aIkmNeL3EW+Rud9ev1EfimQM6QXGLUEJVNmIQkkqSgsF5UPd7T2FJ316/UR+KZHVZRhztrK2g0k40ytquFBtScbmUhBMmUw6t3ZeL0jUHtGcIsnR5Mu2JmDBhCZipaUoSjCThSrFhACqGhz55wSvmWEAz3OJGEh3NEkuhI9JblO8unNhHrPIXOWJkx0IAITK1IJBJmEb2GwKb3dgOp1dlaUFBAzpMn/CT31lqyzy0gjA7pOf8JP4S1eELj7yDlwZ30fu6RMUUzp2yPIdWBQKswRkXpV84Y6V3L82KGLoNArNTag+zvgEuzkPjFcyNDu5vSJdptJ6tlFZDEJDkoFH1LA8o2vp8kZrLquL7fYy7aKa3IUkhSSxyrr3cYdsSdkqdi+cRpdWZg5fg+UK6tQOEec2rB8s40SSb2FdxUmey3Z2rn3x5FqXiGNiHcAjQ7+ETEWZcsKTMSxUkK2k1w7x3wlU1ilKSerIbQk5imozaKsYskopwT2fYfslpdSQAWd0kZ8m37ucctd3zJalpWgpUoFSQSzpfKlIaUlSFqzJzAFGq4De2HJ2JZSpSyokEkqOQAJY/CAUskdovZg3yIsi8IKqGhZyKVyb2Q5YrSqRMMyWspKhXUVqQW011yiGpQwgkVAcMGxPv7YaCtllAgts7qxTgpXZI7cEifhUtSgUkqUSQCXzPCr5vCkzFBhiITXN9R4ZRFlAEJJCkgGhHtGXsh+csA6KSWy51zyhrm9GjsFq2CFnsqDMJSkqZlEEsBtJGId+XCNTvyctMlQlj6RZCE81FuznGP2W3KSsgBkrUkHiMQPiBG2TZOIpJPkklt5YgeJjF1GraxuLdNFS6apUlKQl8DssgUoPo0cgMR5mKpIRinykjaxTEhiAzFQxDln3Rq9ssiJiFS1h0qFfF+b1gVdPReTIX1gKlr80rIOF6FmArxhUZpHUxZsMcTUo+1vvXiVvpV0fMopMiWpaFOCAFKIO6gcBmrXIxO6KdGJtnmonFSWUghUsu6cVWBZiQQKc4uQjogdbqjDLHjaVRprv/NhNiG1N9cfy0Q+REexHam+uP5aIl4o6eL3F8hMuQdettTKnKKlJSDLRUvopdKc4HzOkkgf5qcnbCvLJ66PSInT5TKyzSgcttUZNbwZisQq5oCwZI8nh+fOJ6CM5O0XqpGtTr7krmuXUpD4QxYHVQBPlNrudszD8npAglnZ6OQW3b4zHo6StYlKU4xDDtZE0Kc3qC/Zxi53TYxokFW0wLekRryhcsMU6r6l6nVouEua/nIrwVDV4WXrZK5aiMKxgVhzZRwln1rENEskgmjacfh2xIc05p/EI0PpMajaQj0zumUf+7MoGhmZemj2vLhwdFZdfrQndiDdmxHpvSNKSUtVL+ykdHSNHF8vz5QdY64+oFSvn6Df9zpAB2ptc6p9hwR6V0dlJZQMwtWqk8vQhyZ0lSC2vDKF/26ghykKLOeUSsXdfUvTJ915EW1WSWtkrVMU2TrFBuGxlU0iCm6pJU7TSwYbaaa02OJgmu+pOJlJS+9n0fOFyb0kHQdpI8Ycl0yXuv9WJcct7NA8XbLDnDMr++NA1Po44i6ZYBATMIOe2k/8AbgrMvKVuDc44m85bUwjtMGodO17vm/uC1lT58l9gULplBqTKBhtp/wDHHl3TKUcph+2n/wAcG5E98gk9r+EOLkSwHKVA8xBej6fvHzf3B/1ez8l9gPOuiWpgpCtnIY0jhpLaIyrhkl6TA5eixn2og7hQaBSwO/3RKVJkjLEfZAPHgXb6/cZH0j/iK9ZrhklYB6yjq8tOaUlQ8zg0E5XT1Zr1KNclk5a8uMFGktsoZTKYv+4p9Yz+5EMVJLFJAI3vHO6qMOUjf00Xwy3L6cTR/kJ+8YR/fuaQ4kIp+8d7boBWhISHegbNtX48Ij2CbVSHBDulu8jm8ZElV0O6haY3Esw6dTsKj1CHAyxKr7KRGk/KPNoVWdITqQoqbjlAqYWClMwAr2CK/Z5w3FPEZGGRjF9jGskmbX0Zt3Xy1TabStHaiUjXlBhoq/ycEfNA2WJWjeyLOTGuCSigyofKINoHQBD8sSoymfNO2BQgnFkzOc+1o1L5S5rKAYlwgU5rL8coz22Lk4grCesIq5IA/eLNXTPiYKMqbRLT2IlwFUqcmepJwoUMQ87mAWf84v1xXvIKtmamgUVFRwMNPKZ+x84ptqswSwxuOBpwaI81ckYQwKn2jXuiLd2S9mjT7V0nsspBUZqVNklJBJ3Np25Qjo1fwteNSUYUoWgAu7lwTpSjd8Um7ruNsWJaMKQASVEOAGZyNa0aL/cFxIskoS0nEoqClKIbEoqTpoKMBD5SbQlRSMyt4BmHCDRagpuZ98IlWNQOY1gkuYMSnAotX4jEZdpq4DDeY5izSukbHgjyRp1imUIr7oUi7J2dM2ziYm2bzQ0/W6OG2EEOYnrGbhJFer4yJNu2YH2kNz/KHrHY9lWNNTQMdGFXFOHfHrRMoWU2RbSGTOUKeEG8uSceaAWOEJboUbOSWf8A4EdVZ8GaiQY6iYoczpziVJtSks7jnDvTtLcX6KJ2zLAHkdvw3RIRNmeaZmeoKhyrxiNa7zURs6aDMwmy3isJG0ePwhTzSSuP1HrHCWz+gRm3raEUEtwwrhVmaeNWglZ5yphIUFJ3HDQhs+94DWm8MTEE7omSr1SAApTxXreVK6DXS4r3YYlWchTlT0Vp+4qKJYJzMQ/YztFusV4JVNSnIkK10wKijEGWspLj0Tw05iKjklmVyCcIYnUOCLekrCoKO26iXLu1NlQ0beN54N2bakFQXKQJDM4C5hBOpDuUjRn1gym0hYwkAKZi50OoO5oE2u78imjjLcfRzNYfDLtUkKlj3tD9qtxWMLsmpAqdaYjR235QiyqZ8Qo+nvGogYvEBhgtJlMlIOeFlcjrzHugJpJC8i7pGtfJyB80oXGJXjFoipfJg/zJL54leJi3NDY7IopHylAdYl3yTl9uM+vqyEqSpOJQwspg7FyQKb3/AOY17pDd6Zs76SWVpwJZsebqOaQdPGINnueQhyLOqu/rS3LYgW3ZajHnuZnZbom4MOEtmCSkEDXRxEZNxALbrEUzBWPEZfrKNZtF2yVjCqzqKdzzm9ic+Mes11yEORZRXemae50FotSZTvsgNdN3zkICRsyyz9WEpBHMOo8yX4xY5FkSgbI1Q/3hD0iaEJwpk4RuCZgH8uOrtZLDq1CoPkzNCD6HCDc1RVMx22q21j99X4jCJy0lQAG4fnFgtPQeeqYpQWlionyJ2RL+hHk9CJ/pj7k7/wAcZHB3Y3U6or86ygKDKcV5wsywcyn4QdHQifV1p+5O/ojn9x5/pp+5O/ogdE+4akqAUmWh9SREibZwUl/K0Z+/9boLS+hE8Hyx9yb/AExKldEJ484Z+hN/piShLsVGS4ZWbAT1gx5AUJGmn64xNtk9JLKDjT3+/ug1N6ITiaKb7Ez+mG5nQyarNX+yZ8IW8UpS1NBrIoxcSvWqzpBdBpuh+yoGLaYAPTec4Lp6DzvTDepM+EOJ6FzgPLeuqJn9MFLFNqi8eSC5QCnJAGJL4XL7n+ENomtVgKU3xY/7nTsOHEG9SZ/THV9D5x84fcmf0wCxTXYN5IeIH6PMbQgl3ONgd3Vr9kQL5siRLSUqCiNQztuLZxcLv6KzUTULJcJxCiFvVJTSnGBkvoFPGU0NuMqZDscJcvYROXgVKy2nzk+Wn2p1HPWCtgUlWYKwRRsvbnyPcIKf/wA9nO4mAH+FMidZOhS0BiQQ5LdWur/Zg8kbWxcJ+IFXJD6Uy5RFtEuopFuPRVehIHo4FlPYG2eyG1dEpnpf/XM+EIUJp3RoWWFbsO/JyGsrD0leJi1PAHoldxkSjLVorNiHeuRrrB/FG6PBily6G7VMZXCOJVSBVqLlTxFkzlP5R7zFglieOAwKmTVP5R7zHutVvPeYlkCilQkGBfWq9I95jiJqvSPeYlkCrx12gUJprU95hRmq3nvMSyBN6xyBaZqt57zCjMO898SyBIwqBJmnee8x4zVbz3mJZAqY9AozVbz3mPdaree8xZAsIXAyVNLZnvMIM9XpHvMQgUIjhMDTNV6R7zChMLZnviiBFEKECxNV6R7zHOtV6R7zFkCpjkCVTleke8x4Tleke8xLIFQI7Anrleke8x7rlN5R7zEIFVFoac7jAK8J6gkspXeYp9qt83Gr6RflHzlb+cVZ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84" name="Picture 8" descr="http://samoychka.ru/wp-content/uploads/2013/05/%D1%81%D1%82%D0%B0%D1%80%D1%8B%D0%B9-%D0%BA%D0%BE%D0%BC%D0%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2571768" cy="2945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5786" name="Picture 10" descr="http://gazetaraduga.ru/files/46/122/rr_2859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71942"/>
            <a:ext cx="3345480" cy="2500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5788" name="Picture 12" descr="http://readli.net/wp-content/uploads/2015/09/CoverNormal182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85728"/>
            <a:ext cx="2071670" cy="3003923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5790" name="Picture 14" descr="http://fotohomka.ru/images/Jan/10/1dcc0f0b83697e7f346df2f6315fd82a/mini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00042"/>
            <a:ext cx="3714776" cy="276787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5782" name="Picture 6" descr="Человек и мир: учеб. пособие для 3-го кл. учреждений, обеспечивающих получение общ. сред, образования, с рус. яз. обучения / В. М. Вдовиченко, Л. И. Дурейко, Т. А. Ковапьчук. — Минск: Нар. асвета, 2006. — 135 с.: ил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71480"/>
            <a:ext cx="2500330" cy="309326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857324" y="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Источники получения информации исследователя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520</Words>
  <Application>Microsoft Office PowerPoint</Application>
  <PresentationFormat>Экран (4:3)</PresentationFormat>
  <Paragraphs>102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Игра «Да - нет»</vt:lpstr>
      <vt:lpstr>Слайд 4</vt:lpstr>
      <vt:lpstr>Слайд 5</vt:lpstr>
      <vt:lpstr>Кожа</vt:lpstr>
      <vt:lpstr>Слайд 7</vt:lpstr>
      <vt:lpstr>КОЖА</vt:lpstr>
      <vt:lpstr>Слайд 9</vt:lpstr>
      <vt:lpstr>Слайд 10</vt:lpstr>
      <vt:lpstr>Слайд 11</vt:lpstr>
      <vt:lpstr>Слайд 12</vt:lpstr>
      <vt:lpstr>«Гусиная кожа»</vt:lpstr>
      <vt:lpstr>Слайд 14</vt:lpstr>
      <vt:lpstr>С. 105</vt:lpstr>
      <vt:lpstr>Осяза́ние — одно из пяти основных видов чувств, к которым способен человек, заключающееся в способности ощущать прикосновения, воспринимать что-либо рецепторами, расположенными в коже, мышцах, слизистых оболочках.</vt:lpstr>
      <vt:lpstr>СТРОЕНИЕ КОЖИ  видео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Тест «Забота о коже»</vt:lpstr>
      <vt:lpstr>Слайд 26</vt:lpstr>
      <vt:lpstr>ПОВРЕЖДЕНИЯ КОЖИ</vt:lpstr>
      <vt:lpstr>Слайд 28</vt:lpstr>
      <vt:lpstr>Слайд 29</vt:lpstr>
      <vt:lpstr>Слайд 30</vt:lpstr>
      <vt:lpstr>САПРОФИТ </vt:lpstr>
      <vt:lpstr>Слайд 32</vt:lpstr>
      <vt:lpstr>Как изготовить человеческую кожу?  </vt:lpstr>
      <vt:lpstr>Слайд 34</vt:lpstr>
      <vt:lpstr>КОЖА – это…</vt:lpstr>
      <vt:lpstr>Тест </vt:lpstr>
      <vt:lpstr>Тест </vt:lpstr>
      <vt:lpstr>Домашнее задание:  подготовить сообщение про волосы или ногти.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90</cp:revision>
  <dcterms:created xsi:type="dcterms:W3CDTF">2020-02-16T17:07:44Z</dcterms:created>
  <dcterms:modified xsi:type="dcterms:W3CDTF">2020-03-02T06:20:32Z</dcterms:modified>
</cp:coreProperties>
</file>